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86" r:id="rId16"/>
    <p:sldId id="271" r:id="rId17"/>
    <p:sldId id="287" r:id="rId18"/>
    <p:sldId id="274" r:id="rId19"/>
    <p:sldId id="275" r:id="rId20"/>
    <p:sldId id="276" r:id="rId21"/>
    <p:sldId id="277" r:id="rId22"/>
    <p:sldId id="278" r:id="rId23"/>
    <p:sldId id="279" r:id="rId24"/>
    <p:sldId id="280" r:id="rId25"/>
    <p:sldId id="281" r:id="rId26"/>
    <p:sldId id="282" r:id="rId27"/>
    <p:sldId id="283" r:id="rId28"/>
    <p:sldId id="294" r:id="rId2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snapVertSplitter="1" vertBarState="minimized" horzBarState="maximized">
    <p:restoredLeft sz="15640" autoAdjust="0"/>
    <p:restoredTop sz="94646" autoAdjust="0"/>
  </p:normalViewPr>
  <p:slideViewPr>
    <p:cSldViewPr>
      <p:cViewPr varScale="1">
        <p:scale>
          <a:sx n="106" d="100"/>
          <a:sy n="106" d="100"/>
        </p:scale>
        <p:origin x="-49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0" d="100"/>
          <a:sy n="40" d="100"/>
        </p:scale>
        <p:origin x="-1488"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ru-RU" smtClean="0"/>
              <a:t>Образец заголовка</a:t>
            </a:r>
            <a:endParaRPr kumimoji="0" lang="en-US"/>
          </a:p>
        </p:txBody>
      </p:sp>
      <p:sp>
        <p:nvSpPr>
          <p:cNvPr id="3" name="Подзаголовок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ru-RU" smtClean="0"/>
              <a:t>Образец подзаголовка</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C7332A-4A90-4796-8FCF-8F86801B896F}" type="slidenum">
              <a:rPr lang="ru-RU" smtClean="0"/>
              <a:pPr/>
              <a:t>‹#›</a:t>
            </a:fld>
            <a:endParaRPr lang="ru-RU"/>
          </a:p>
        </p:txBody>
      </p:sp>
      <p:sp>
        <p:nvSpPr>
          <p:cNvPr id="10" name="Прямоугольник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1FD4B6-B0C4-4374-8B24-E734CBD77A7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9" name="Прямоугольник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Прямоугольник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Вертикальный заголовок 1"/>
          <p:cNvSpPr>
            <a:spLocks noGrp="1"/>
          </p:cNvSpPr>
          <p:nvPr>
            <p:ph type="title" orient="vert"/>
          </p:nvPr>
        </p:nvSpPr>
        <p:spPr>
          <a:xfrm>
            <a:off x="6781800" y="274640"/>
            <a:ext cx="19050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04800"/>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a:xfrm>
            <a:off x="2640597" y="6377459"/>
            <a:ext cx="3836404" cy="365125"/>
          </a:xfrm>
        </p:spPr>
        <p:txBody>
          <a:bodyPr/>
          <a:lstStyle/>
          <a:p>
            <a:endParaRPr lang="ru-RU"/>
          </a:p>
        </p:txBody>
      </p:sp>
      <p:sp>
        <p:nvSpPr>
          <p:cNvPr id="6" name="Номер слайда 5"/>
          <p:cNvSpPr>
            <a:spLocks noGrp="1"/>
          </p:cNvSpPr>
          <p:nvPr>
            <p:ph type="sldNum" sz="quarter" idx="12"/>
          </p:nvPr>
        </p:nvSpPr>
        <p:spPr/>
        <p:txBody>
          <a:bodyPr/>
          <a:lstStyle/>
          <a:p>
            <a:fld id="{1472D014-244E-4660-BE30-F2F45AF1DD8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52728"/>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163E1D-D64F-4266-92AD-605C9163C9A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Прямоугольник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976808A-ADFF-416B-865F-5F5C29EB56D6}"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B6944F5-8BEC-4347-A901-68E2E8302B5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4" name="Содержимое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Текст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6" name="Содержимое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2095F0A-B06E-4A82-B179-73B97B4CDDA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C8EB23E-DCFA-4730-8675-42DBB6C0238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D8A9E60-3178-4F0A-B503-D92520DD14E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ru-RU" smtClean="0"/>
              <a:t>Образец заголовка</a:t>
            </a:r>
            <a:endParaRPr kumimoji="0" lang="en-US"/>
          </a:p>
        </p:txBody>
      </p:sp>
      <p:sp>
        <p:nvSpPr>
          <p:cNvPr id="3" name="Содержимое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Текст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E8FF918-2F62-432C-8C51-D71B10E1316F}" type="slidenum">
              <a:rPr lang="ru-RU" smtClean="0"/>
              <a:pPr/>
              <a:t>‹#›</a:t>
            </a:fld>
            <a:endParaRPr lang="ru-RU"/>
          </a:p>
        </p:txBody>
      </p:sp>
      <p:sp>
        <p:nvSpPr>
          <p:cNvPr id="12" name="Прямоугольник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ru-RU" smtClean="0"/>
              <a:t>Вставка рисунка</a:t>
            </a:r>
            <a:endParaRPr kumimoji="0" lang="en-US" dirty="0"/>
          </a:p>
        </p:txBody>
      </p:sp>
      <p:sp>
        <p:nvSpPr>
          <p:cNvPr id="4" name="Текст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164592" y="1170432"/>
            <a:ext cx="2523744" cy="201168"/>
          </a:xfrm>
        </p:spPr>
        <p:txBody>
          <a:bodyPr/>
          <a:lstStyle/>
          <a:p>
            <a:endParaRPr lang="ru-RU"/>
          </a:p>
        </p:txBody>
      </p:sp>
      <p:sp>
        <p:nvSpPr>
          <p:cNvPr id="11" name="Прямоугольник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Нижний колонтитул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ru-RU"/>
          </a:p>
        </p:txBody>
      </p:sp>
      <p:sp>
        <p:nvSpPr>
          <p:cNvPr id="7" name="Номер слайда 6"/>
          <p:cNvSpPr>
            <a:spLocks noGrp="1"/>
          </p:cNvSpPr>
          <p:nvPr>
            <p:ph type="sldNum" sz="quarter" idx="12"/>
          </p:nvPr>
        </p:nvSpPr>
        <p:spPr>
          <a:xfrm>
            <a:off x="8339328" y="1170432"/>
            <a:ext cx="733864" cy="201168"/>
          </a:xfrm>
        </p:spPr>
        <p:txBody>
          <a:bodyPr/>
          <a:lstStyle/>
          <a:p>
            <a:fld id="{5C45D633-9574-4E9B-986C-3D5B260ABB5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Прямоугольник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Прямоугольник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4" name="Дата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ru-RU"/>
          </a:p>
        </p:txBody>
      </p:sp>
      <p:sp>
        <p:nvSpPr>
          <p:cNvPr id="5" name="Нижний колонтитул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ru-RU"/>
          </a:p>
        </p:txBody>
      </p:sp>
      <p:sp>
        <p:nvSpPr>
          <p:cNvPr id="6" name="Номер слайда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26206942-A334-412C-9BF8-1131B66B56A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765175"/>
            <a:ext cx="7918450" cy="2663825"/>
          </a:xfrm>
        </p:spPr>
        <p:txBody>
          <a:bodyPr>
            <a:normAutofit/>
          </a:bodyPr>
          <a:lstStyle/>
          <a:p>
            <a:r>
              <a:rPr lang="ru-RU" sz="4000" b="1"/>
              <a:t>Гемостатическая терапия современными инновационными лекарственными средствами в Российской Федерации</a:t>
            </a:r>
          </a:p>
        </p:txBody>
      </p:sp>
      <p:sp>
        <p:nvSpPr>
          <p:cNvPr id="5123" name="Rectangle 3"/>
          <p:cNvSpPr>
            <a:spLocks noGrp="1" noChangeArrowheads="1"/>
          </p:cNvSpPr>
          <p:nvPr>
            <p:ph type="subTitle" idx="1"/>
          </p:nvPr>
        </p:nvSpPr>
        <p:spPr>
          <a:xfrm>
            <a:off x="1403350" y="5013325"/>
            <a:ext cx="6400800" cy="911225"/>
          </a:xfrm>
        </p:spPr>
        <p:txBody>
          <a:bodyPr/>
          <a:lstStyle/>
          <a:p>
            <a:r>
              <a:rPr lang="ru-RU" b="1"/>
              <a:t>Профессор Абалмасов К.Г.</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ChangeArrowheads="1"/>
          </p:cNvSpPr>
          <p:nvPr/>
        </p:nvSpPr>
        <p:spPr bwMode="auto">
          <a:xfrm>
            <a:off x="323850" y="1125538"/>
            <a:ext cx="8351838" cy="3013075"/>
          </a:xfrm>
          <a:prstGeom prst="rect">
            <a:avLst/>
          </a:prstGeom>
          <a:noFill/>
          <a:ln w="9525">
            <a:noFill/>
            <a:miter lim="800000"/>
            <a:headEnd/>
            <a:tailEnd/>
          </a:ln>
          <a:effectLst/>
        </p:spPr>
        <p:txBody>
          <a:bodyPr>
            <a:spAutoFit/>
          </a:bodyPr>
          <a:lstStyle/>
          <a:p>
            <a:pPr algn="just"/>
            <a:r>
              <a:rPr lang="en-US"/>
              <a:t>Особое место в лечении кровотечений из сосудов мелкого и среднего калибра отводится мест</a:t>
            </a:r>
            <a:r>
              <a:rPr lang="ru-RU"/>
              <a:t>н</a:t>
            </a:r>
            <a:r>
              <a:rPr lang="en-US"/>
              <a:t>ым химическим гемостатическим средствам.</a:t>
            </a:r>
            <a:endParaRPr lang="ru-RU"/>
          </a:p>
          <a:p>
            <a:pPr algn="just"/>
            <a:endParaRPr lang="en-US"/>
          </a:p>
          <a:p>
            <a:pPr algn="just"/>
            <a:r>
              <a:rPr lang="en-US"/>
              <a:t>Особое внимание в лечении кровотечений уделяется комбинированным местным гемостатическим средствам: импортному препарату «Тахокомб» (Никомед) и отечественному «Тромбокол».</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a:xfrm>
            <a:off x="0" y="0"/>
            <a:ext cx="9144000" cy="1916113"/>
          </a:xfrm>
        </p:spPr>
        <p:txBody>
          <a:bodyPr>
            <a:normAutofit/>
          </a:bodyPr>
          <a:lstStyle/>
          <a:p>
            <a:pPr algn="ctr"/>
            <a:r>
              <a:rPr lang="ru-RU" sz="3200" b="1" dirty="0"/>
              <a:t>Местные </a:t>
            </a:r>
            <a:r>
              <a:rPr lang="ru-RU" sz="3200" b="1" dirty="0" err="1"/>
              <a:t>гемостатические</a:t>
            </a:r>
            <a:r>
              <a:rPr lang="ru-RU" sz="3200" b="1" dirty="0"/>
              <a:t> средства (химические), зарегистрированные в России</a:t>
            </a:r>
          </a:p>
        </p:txBody>
      </p:sp>
      <p:graphicFrame>
        <p:nvGraphicFramePr>
          <p:cNvPr id="21531" name="Group 27"/>
          <p:cNvGraphicFramePr>
            <a:graphicFrameLocks noGrp="1"/>
          </p:cNvGraphicFramePr>
          <p:nvPr/>
        </p:nvGraphicFramePr>
        <p:xfrm>
          <a:off x="0" y="1989138"/>
          <a:ext cx="8964613" cy="3444240"/>
        </p:xfrm>
        <a:graphic>
          <a:graphicData uri="http://schemas.openxmlformats.org/drawingml/2006/table">
            <a:tbl>
              <a:tblPr/>
              <a:tblGrid>
                <a:gridCol w="438150"/>
                <a:gridCol w="2530475"/>
                <a:gridCol w="5995988"/>
              </a:tblGrid>
              <a:tr h="1004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cs typeface="Times New Roman" pitchFamily="18" charset="0"/>
                        </a:rPr>
                        <a:t>Желатиновые губки «Спонгостан», «Жельфоум»</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cs typeface="Times New Roman" pitchFamily="18" charset="0"/>
                        </a:rPr>
                        <a:t>Изготавливаются из высушенной очищенной желатиновой пены. Локальный гемостатический эффект основан на активации тромбоцитов, попадающих в поры губки, формировании тромбоцитарного агрегата на ее поверхности и образовании фибринового сгустка. Данные средства целесообразно при­менять при капиллярных, паренхиматозных и венозных кровотечениях в сто­матологии, малой проктологии, абдоминальной хирургии, отоларингологии и гинекологии. Полная биодеструкция губок наступает через 3-5 недель.</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78" name="Group 26"/>
          <p:cNvGraphicFramePr>
            <a:graphicFrameLocks noGrp="1"/>
          </p:cNvGraphicFramePr>
          <p:nvPr/>
        </p:nvGraphicFramePr>
        <p:xfrm>
          <a:off x="0" y="0"/>
          <a:ext cx="9144000" cy="6126480"/>
        </p:xfrm>
        <a:graphic>
          <a:graphicData uri="http://schemas.openxmlformats.org/drawingml/2006/table">
            <a:tbl>
              <a:tblPr/>
              <a:tblGrid>
                <a:gridCol w="447675"/>
                <a:gridCol w="2579688"/>
                <a:gridCol w="6116637"/>
              </a:tblGrid>
              <a:tr h="5557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Коллагеновые пластинки (губки) «Тиссуфлайс», «Губка гемостатическая коллагеновая» завода «Белкозин», «Колапол», «Гемасепт», «Тахотоп» и «Тахокомб» (Никомед)</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Кровоостанавливающий эффект основан на агрегации тромбоцитов на разветвленной сети коллагеновых волокон пластины. Подобно желатиновым губкам, коллагеновые материалы также могут оставляться в операционной ране после достижения гемостаза, т. к. губка постепенно лизируется в организме, а продукты лизиса (а также лекарственные вещества, которые нередко включаются в состав таких губок) оказывают стимулирующее влия­ние на репаративные процессы. Применяют в общехирургической практике для остановки паренхиматозных и капиллярных кровотечений, остановки кровотечения из синусов твердой мозговой оболочки и костномозговых каналов, регенерации костной ткани.</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«Губка гемостатическая коллагеновая» завода «Белкозин», состоящая из коллагена, фурацилина и борной кислоты, оказывает гемостатическое действие, стимулирует восстановление тканей, полностью рассасывается в полости или ране. Производное нитрофурана - фурацилин - и борная кислота оказывают антибактериальное действие, в т. ч. в отношении грамотрицательных микроорганизмов, часто инфицирующих раневую поверхность. Применяется в общей хирургии, гинекологии.</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642" name="Group 66"/>
          <p:cNvGraphicFramePr>
            <a:graphicFrameLocks noGrp="1"/>
          </p:cNvGraphicFramePr>
          <p:nvPr/>
        </p:nvGraphicFramePr>
        <p:xfrm>
          <a:off x="0" y="0"/>
          <a:ext cx="9144000" cy="6278880"/>
        </p:xfrm>
        <a:graphic>
          <a:graphicData uri="http://schemas.openxmlformats.org/drawingml/2006/table">
            <a:tbl>
              <a:tblPr/>
              <a:tblGrid>
                <a:gridCol w="446088"/>
                <a:gridCol w="2581275"/>
                <a:gridCol w="6116637"/>
              </a:tblGrid>
              <a:tr h="822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cs typeface="Times New Roman" pitchFamily="18" charset="0"/>
                        </a:rPr>
                        <a:t>Губка «Метуракол»</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cs typeface="Times New Roman" pitchFamily="18" charset="0"/>
                        </a:rPr>
                        <a:t>В состав входит коллаген и нестероидный анаболик - производное пиперидина метилурацил. Помимо местного гемостатического эффекта оказывает репаративное действие, ускоряя рост и созревание грануляционной ткани, эпителизацию раны. Губку можно применять в комплексном лечении трофических и лучевых язв, пролежней, глубоких и длительно незаживающих ран, ожогов кожи, эрозивно-язвенных поражений слизистой полости рта.</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2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cs typeface="Times New Roman" pitchFamily="18" charset="0"/>
                        </a:rPr>
                        <a:t>Фибриновый клей («Тиссукол Кит», «Берипласт»)</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cs typeface="Times New Roman" pitchFamily="18" charset="0"/>
                        </a:rPr>
                        <a:t>Основные компоненты клея – фибриноген, фактор XIII и тромбин - выделяются из донорской плазмы. При нанесении на раневую поверхность проис­ходит полимеризация клея с образованием эластичной фибриновой пленки. В ходе заживления раны образовавшийся фибриновый сверток полностью рассасывается. Клей применяется в хирургической практике для остановки паренхиматозных и капиллярных кровотечений, герметизации анастомозов, склеивания и фиксации тканей.</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26" name="Group 26"/>
          <p:cNvGraphicFramePr>
            <a:graphicFrameLocks noGrp="1"/>
          </p:cNvGraphicFramePr>
          <p:nvPr/>
        </p:nvGraphicFramePr>
        <p:xfrm>
          <a:off x="0" y="1125538"/>
          <a:ext cx="9144000" cy="3671888"/>
        </p:xfrm>
        <a:graphic>
          <a:graphicData uri="http://schemas.openxmlformats.org/drawingml/2006/table">
            <a:tbl>
              <a:tblPr/>
              <a:tblGrid>
                <a:gridCol w="447675"/>
                <a:gridCol w="2579688"/>
                <a:gridCol w="6116637"/>
              </a:tblGrid>
              <a:tr h="3671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5</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Препараты</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целлюлозы</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Гемостаз</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Оксицелодекс</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Серджисел</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Поликапран</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завод</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медпрепаратов</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 г. </a:t>
                      </a:r>
                      <a:r>
                        <a:rPr kumimoji="0" lang="en-US" sz="2000" b="0" i="0" u="none" strike="noStrike" cap="none" normalizeH="0" baseline="0" dirty="0" err="1" smtClean="0">
                          <a:ln>
                            <a:noFill/>
                          </a:ln>
                          <a:solidFill>
                            <a:srgbClr val="000000"/>
                          </a:solidFill>
                          <a:effectLst/>
                          <a:latin typeface="Times New Roman" pitchFamily="18" charset="0"/>
                          <a:cs typeface="Times New Roman" pitchFamily="18" charset="0"/>
                        </a:rPr>
                        <a:t>Борисов</a:t>
                      </a:r>
                      <a:r>
                        <a:rPr kumimoji="0" lang="en-US" sz="2000" b="0"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cs typeface="Times New Roman" pitchFamily="18" charset="0"/>
                        </a:rPr>
                        <a:t>Порошки, состоящие из окисленной целлюлозы, полиглюкина и воды. Готовятся непосредственно перед применением и используются в качестве гемостатического пломбировочного материала в стоматологии, а также при пункционных транскутанных биопсиях паренхиматозных органов.</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ChangeArrowheads="1"/>
          </p:cNvSpPr>
          <p:nvPr/>
        </p:nvSpPr>
        <p:spPr bwMode="auto">
          <a:xfrm>
            <a:off x="323850" y="1125538"/>
            <a:ext cx="8351838" cy="4524315"/>
          </a:xfrm>
          <a:prstGeom prst="rect">
            <a:avLst/>
          </a:prstGeom>
          <a:noFill/>
          <a:ln w="9525">
            <a:noFill/>
            <a:miter lim="800000"/>
            <a:headEnd/>
            <a:tailEnd/>
          </a:ln>
          <a:effectLst/>
        </p:spPr>
        <p:txBody>
          <a:bodyPr>
            <a:spAutoFit/>
          </a:bodyPr>
          <a:lstStyle/>
          <a:p>
            <a:pPr algn="just"/>
            <a:r>
              <a:rPr lang="en-US" dirty="0" err="1" smtClean="0"/>
              <a:t>Возможности</a:t>
            </a:r>
            <a:r>
              <a:rPr lang="en-US" dirty="0" smtClean="0"/>
              <a:t> </a:t>
            </a:r>
            <a:r>
              <a:rPr lang="en-US" dirty="0" err="1" smtClean="0"/>
              <a:t>применения</a:t>
            </a:r>
            <a:r>
              <a:rPr lang="en-US" dirty="0" smtClean="0"/>
              <a:t> «</a:t>
            </a:r>
            <a:r>
              <a:rPr lang="en-US" dirty="0" err="1" smtClean="0"/>
              <a:t>Тахокомба</a:t>
            </a:r>
            <a:r>
              <a:rPr lang="en-US" dirty="0" smtClean="0"/>
              <a:t>» </a:t>
            </a:r>
            <a:r>
              <a:rPr lang="en-US" dirty="0" err="1" smtClean="0"/>
              <a:t>ограничены</a:t>
            </a:r>
            <a:r>
              <a:rPr lang="en-US" dirty="0" smtClean="0"/>
              <a:t> </a:t>
            </a:r>
            <a:r>
              <a:rPr lang="en-US" dirty="0" err="1" smtClean="0"/>
              <a:t>прежде</a:t>
            </a:r>
            <a:r>
              <a:rPr lang="en-US" dirty="0" smtClean="0"/>
              <a:t> </a:t>
            </a:r>
            <a:r>
              <a:rPr lang="en-US" dirty="0" err="1" smtClean="0"/>
              <a:t>всего</a:t>
            </a:r>
            <a:r>
              <a:rPr lang="en-US" dirty="0" smtClean="0"/>
              <a:t> </a:t>
            </a:r>
            <a:r>
              <a:rPr lang="en-US" dirty="0" err="1" smtClean="0"/>
              <a:t>его</a:t>
            </a:r>
            <a:r>
              <a:rPr lang="en-US" dirty="0" smtClean="0"/>
              <a:t> </a:t>
            </a:r>
            <a:r>
              <a:rPr lang="en-US" dirty="0" err="1" smtClean="0"/>
              <a:t>высокими</a:t>
            </a:r>
            <a:r>
              <a:rPr lang="en-US" dirty="0" smtClean="0"/>
              <a:t> </a:t>
            </a:r>
            <a:r>
              <a:rPr lang="en-US" dirty="0" err="1" smtClean="0"/>
              <a:t>ценами</a:t>
            </a:r>
            <a:r>
              <a:rPr lang="en-US" dirty="0" smtClean="0"/>
              <a:t>. </a:t>
            </a:r>
            <a:r>
              <a:rPr lang="en-US" dirty="0" err="1" smtClean="0"/>
              <a:t>Так</a:t>
            </a:r>
            <a:r>
              <a:rPr lang="en-US" dirty="0" smtClean="0"/>
              <a:t>, </a:t>
            </a:r>
            <a:r>
              <a:rPr lang="en-US" dirty="0" err="1" smtClean="0"/>
              <a:t>стоимость</a:t>
            </a:r>
            <a:r>
              <a:rPr lang="en-US" dirty="0" smtClean="0"/>
              <a:t> </a:t>
            </a:r>
            <a:r>
              <a:rPr lang="en-US" dirty="0" err="1" smtClean="0"/>
              <a:t>пластины</a:t>
            </a:r>
            <a:r>
              <a:rPr lang="en-US" dirty="0" smtClean="0"/>
              <a:t> 9,5x4,8x0,5 </a:t>
            </a:r>
            <a:r>
              <a:rPr lang="en-US" dirty="0" err="1" smtClean="0"/>
              <a:t>см</a:t>
            </a:r>
            <a:r>
              <a:rPr lang="en-US" dirty="0" smtClean="0"/>
              <a:t> </a:t>
            </a:r>
            <a:r>
              <a:rPr lang="en-US" dirty="0" err="1" smtClean="0"/>
              <a:t>составляет</a:t>
            </a:r>
            <a:r>
              <a:rPr lang="en-US" dirty="0" smtClean="0"/>
              <a:t> 6500 </a:t>
            </a:r>
            <a:r>
              <a:rPr lang="en-US" dirty="0" err="1" smtClean="0"/>
              <a:t>руб</a:t>
            </a:r>
            <a:r>
              <a:rPr lang="en-US" dirty="0" smtClean="0"/>
              <a:t>. </a:t>
            </a:r>
            <a:r>
              <a:rPr lang="en-US" dirty="0" err="1" smtClean="0"/>
              <a:t>Такие</a:t>
            </a:r>
            <a:r>
              <a:rPr lang="en-US" dirty="0" smtClean="0"/>
              <a:t> </a:t>
            </a:r>
            <a:r>
              <a:rPr lang="en-US" dirty="0" err="1" smtClean="0"/>
              <a:t>же</a:t>
            </a:r>
            <a:r>
              <a:rPr lang="en-US" dirty="0" smtClean="0"/>
              <a:t> </a:t>
            </a:r>
            <a:r>
              <a:rPr lang="en-US" dirty="0" err="1" smtClean="0"/>
              <a:t>высокие</a:t>
            </a:r>
            <a:r>
              <a:rPr lang="en-US" dirty="0" smtClean="0"/>
              <a:t> </a:t>
            </a:r>
            <a:r>
              <a:rPr lang="en-US" dirty="0" err="1" smtClean="0"/>
              <a:t>цены</a:t>
            </a:r>
            <a:r>
              <a:rPr lang="en-US" dirty="0" smtClean="0"/>
              <a:t> </a:t>
            </a:r>
            <a:r>
              <a:rPr lang="en-US" dirty="0" err="1" smtClean="0"/>
              <a:t>имеют</a:t>
            </a:r>
            <a:r>
              <a:rPr lang="en-US" dirty="0" smtClean="0"/>
              <a:t> </a:t>
            </a:r>
            <a:r>
              <a:rPr lang="en-US" dirty="0" err="1" smtClean="0"/>
              <a:t>другие</a:t>
            </a:r>
            <a:r>
              <a:rPr lang="en-US" dirty="0" smtClean="0"/>
              <a:t> </a:t>
            </a:r>
            <a:r>
              <a:rPr lang="en-US" dirty="0" err="1" smtClean="0"/>
              <a:t>импортные</a:t>
            </a:r>
            <a:r>
              <a:rPr lang="en-US" dirty="0" smtClean="0"/>
              <a:t> </a:t>
            </a:r>
            <a:r>
              <a:rPr lang="en-US" dirty="0" err="1" smtClean="0"/>
              <a:t>препараты</a:t>
            </a:r>
            <a:r>
              <a:rPr lang="en-US" dirty="0" smtClean="0"/>
              <a:t>: «ТИССУКОЛ КИТ» (2 </a:t>
            </a:r>
            <a:r>
              <a:rPr lang="en-US" dirty="0" err="1" smtClean="0"/>
              <a:t>мл</a:t>
            </a:r>
            <a:r>
              <a:rPr lang="en-US" dirty="0" smtClean="0"/>
              <a:t>) –</a:t>
            </a:r>
            <a:r>
              <a:rPr lang="ru-RU" dirty="0" smtClean="0"/>
              <a:t> </a:t>
            </a:r>
            <a:r>
              <a:rPr lang="en-US" dirty="0" smtClean="0"/>
              <a:t>7500 </a:t>
            </a:r>
            <a:r>
              <a:rPr lang="en-US" dirty="0" err="1" smtClean="0"/>
              <a:t>руб</a:t>
            </a:r>
            <a:r>
              <a:rPr lang="en-US" dirty="0" smtClean="0"/>
              <a:t>.; «</a:t>
            </a:r>
            <a:r>
              <a:rPr lang="en-US" dirty="0" err="1" smtClean="0"/>
              <a:t>Тахотоп</a:t>
            </a:r>
            <a:r>
              <a:rPr lang="en-US" dirty="0" smtClean="0"/>
              <a:t>» - </a:t>
            </a:r>
            <a:r>
              <a:rPr lang="en-US" dirty="0" err="1" smtClean="0"/>
              <a:t>пластина</a:t>
            </a:r>
            <a:r>
              <a:rPr lang="en-US" dirty="0" smtClean="0"/>
              <a:t> 9,5x4,8x0,5 </a:t>
            </a:r>
            <a:r>
              <a:rPr lang="en-US" dirty="0" err="1" smtClean="0"/>
              <a:t>см</a:t>
            </a:r>
            <a:r>
              <a:rPr lang="en-US" dirty="0" smtClean="0"/>
              <a:t> –</a:t>
            </a:r>
            <a:r>
              <a:rPr lang="ru-RU" dirty="0" smtClean="0"/>
              <a:t> </a:t>
            </a:r>
            <a:r>
              <a:rPr lang="en-US" dirty="0" smtClean="0"/>
              <a:t>6500 </a:t>
            </a:r>
            <a:r>
              <a:rPr lang="en-US" dirty="0" err="1" smtClean="0"/>
              <a:t>руб</a:t>
            </a:r>
            <a:r>
              <a:rPr lang="en-US" dirty="0" smtClean="0"/>
              <a:t>. </a:t>
            </a:r>
            <a:r>
              <a:rPr lang="en-US" dirty="0" err="1" smtClean="0"/>
              <a:t>Кроме</a:t>
            </a:r>
            <a:r>
              <a:rPr lang="en-US" dirty="0" smtClean="0"/>
              <a:t> </a:t>
            </a:r>
            <a:r>
              <a:rPr lang="en-US" dirty="0" err="1" smtClean="0"/>
              <a:t>этого</a:t>
            </a:r>
            <a:r>
              <a:rPr lang="en-US" dirty="0" smtClean="0"/>
              <a:t>, </a:t>
            </a:r>
            <a:r>
              <a:rPr lang="en-US" dirty="0" err="1" smtClean="0"/>
              <a:t>лекарственная</a:t>
            </a:r>
            <a:r>
              <a:rPr lang="en-US" dirty="0" smtClean="0"/>
              <a:t> </a:t>
            </a:r>
            <a:r>
              <a:rPr lang="en-US" dirty="0" err="1" smtClean="0"/>
              <a:t>форма</a:t>
            </a:r>
            <a:r>
              <a:rPr lang="en-US" dirty="0" smtClean="0"/>
              <a:t> –</a:t>
            </a:r>
            <a:r>
              <a:rPr lang="ru-RU" dirty="0" smtClean="0"/>
              <a:t> </a:t>
            </a:r>
            <a:r>
              <a:rPr lang="en-US" dirty="0" err="1" smtClean="0"/>
              <a:t>пластина</a:t>
            </a:r>
            <a:r>
              <a:rPr lang="en-US" dirty="0" smtClean="0"/>
              <a:t> – </a:t>
            </a:r>
            <a:r>
              <a:rPr lang="en-US" dirty="0" err="1" smtClean="0"/>
              <a:t>не</a:t>
            </a:r>
            <a:r>
              <a:rPr lang="en-US" dirty="0" smtClean="0"/>
              <a:t> </a:t>
            </a:r>
            <a:r>
              <a:rPr lang="en-US" dirty="0" err="1" smtClean="0"/>
              <a:t>всегда</a:t>
            </a:r>
            <a:r>
              <a:rPr lang="en-US" dirty="0" smtClean="0"/>
              <a:t> </a:t>
            </a:r>
            <a:r>
              <a:rPr lang="en-US" dirty="0" err="1" smtClean="0"/>
              <a:t>удобна</a:t>
            </a:r>
            <a:r>
              <a:rPr lang="en-US" dirty="0" smtClean="0"/>
              <a:t> в </a:t>
            </a:r>
            <a:r>
              <a:rPr lang="en-US" dirty="0" err="1" smtClean="0"/>
              <a:t>применении</a:t>
            </a:r>
            <a:r>
              <a:rPr lang="en-US" dirty="0" smtClean="0"/>
              <a:t> в </a:t>
            </a:r>
            <a:r>
              <a:rPr lang="en-US" dirty="0" err="1" smtClean="0"/>
              <a:t>зависимости</a:t>
            </a:r>
            <a:r>
              <a:rPr lang="en-US" dirty="0" smtClean="0"/>
              <a:t> </a:t>
            </a:r>
            <a:r>
              <a:rPr lang="en-US" dirty="0" err="1" smtClean="0"/>
              <a:t>от</a:t>
            </a:r>
            <a:r>
              <a:rPr lang="en-US" dirty="0" smtClean="0"/>
              <a:t> </a:t>
            </a:r>
            <a:r>
              <a:rPr lang="en-US" dirty="0" err="1" smtClean="0"/>
              <a:t>состояния</a:t>
            </a:r>
            <a:r>
              <a:rPr lang="en-US" dirty="0" smtClean="0"/>
              <a:t> и </a:t>
            </a:r>
            <a:r>
              <a:rPr lang="en-US" dirty="0" err="1" smtClean="0"/>
              <a:t>формы</a:t>
            </a:r>
            <a:r>
              <a:rPr lang="en-US" dirty="0" smtClean="0"/>
              <a:t> </a:t>
            </a:r>
            <a:r>
              <a:rPr lang="en-US" dirty="0" err="1" smtClean="0"/>
              <a:t>раневой</a:t>
            </a:r>
            <a:r>
              <a:rPr lang="en-US" dirty="0" smtClean="0"/>
              <a:t> </a:t>
            </a:r>
            <a:r>
              <a:rPr lang="en-US" dirty="0" err="1" smtClean="0"/>
              <a:t>поверхности</a:t>
            </a:r>
            <a:r>
              <a:rPr lang="en-US" dirty="0" smtClean="0"/>
              <a:t> и </a:t>
            </a:r>
            <a:r>
              <a:rPr lang="en-US" dirty="0" err="1" smtClean="0"/>
              <a:t>неудобна</a:t>
            </a:r>
            <a:r>
              <a:rPr lang="en-US" dirty="0" smtClean="0"/>
              <a:t> в </a:t>
            </a:r>
            <a:r>
              <a:rPr lang="en-US" dirty="0" err="1" smtClean="0"/>
              <a:t>хранении</a:t>
            </a:r>
            <a:r>
              <a:rPr lang="en-US" dirty="0" smtClean="0"/>
              <a:t>. </a:t>
            </a:r>
            <a:r>
              <a:rPr lang="en-US" dirty="0" err="1" smtClean="0"/>
              <a:t>Поэтому</a:t>
            </a:r>
            <a:r>
              <a:rPr lang="en-US" dirty="0" smtClean="0"/>
              <a:t> </a:t>
            </a:r>
            <a:r>
              <a:rPr lang="en-US" dirty="0" err="1" smtClean="0"/>
              <a:t>применение</a:t>
            </a:r>
            <a:r>
              <a:rPr lang="en-US" dirty="0" smtClean="0"/>
              <a:t> «</a:t>
            </a:r>
            <a:r>
              <a:rPr lang="en-US" dirty="0" err="1" smtClean="0"/>
              <a:t>Тахокомба</a:t>
            </a:r>
            <a:r>
              <a:rPr lang="en-US" dirty="0" smtClean="0"/>
              <a:t>» </a:t>
            </a:r>
            <a:r>
              <a:rPr lang="en-US" dirty="0" err="1" smtClean="0"/>
              <a:t>ограничивается</a:t>
            </a:r>
            <a:r>
              <a:rPr lang="en-US" dirty="0" smtClean="0"/>
              <a:t> </a:t>
            </a:r>
            <a:r>
              <a:rPr lang="en-US" dirty="0" err="1" smtClean="0"/>
              <a:t>не</a:t>
            </a:r>
            <a:r>
              <a:rPr lang="en-US" dirty="0" smtClean="0"/>
              <a:t> </a:t>
            </a:r>
            <a:r>
              <a:rPr lang="en-US" dirty="0" err="1" smtClean="0"/>
              <a:t>только</a:t>
            </a:r>
            <a:r>
              <a:rPr lang="en-US" dirty="0" smtClean="0"/>
              <a:t> </a:t>
            </a:r>
            <a:r>
              <a:rPr lang="en-US" dirty="0" err="1" smtClean="0"/>
              <a:t>экономическими</a:t>
            </a:r>
            <a:r>
              <a:rPr lang="en-US" dirty="0" smtClean="0"/>
              <a:t> </a:t>
            </a:r>
            <a:r>
              <a:rPr lang="en-US" dirty="0" err="1" smtClean="0"/>
              <a:t>аспектами</a:t>
            </a:r>
            <a:r>
              <a:rPr lang="en-US" dirty="0" smtClean="0"/>
              <a:t>, </a:t>
            </a:r>
            <a:r>
              <a:rPr lang="en-US" dirty="0" err="1" smtClean="0"/>
              <a:t>но</a:t>
            </a:r>
            <a:r>
              <a:rPr lang="en-US" dirty="0" smtClean="0"/>
              <a:t> и </a:t>
            </a:r>
            <a:r>
              <a:rPr lang="en-US" dirty="0" err="1" smtClean="0"/>
              <a:t>возможностью</a:t>
            </a:r>
            <a:r>
              <a:rPr lang="en-US" dirty="0" smtClean="0"/>
              <a:t> </a:t>
            </a:r>
            <a:r>
              <a:rPr lang="en-US" dirty="0" err="1" smtClean="0"/>
              <a:t>его</a:t>
            </a:r>
            <a:r>
              <a:rPr lang="en-US" dirty="0" smtClean="0"/>
              <a:t> </a:t>
            </a:r>
            <a:r>
              <a:rPr lang="en-US" dirty="0" err="1" smtClean="0"/>
              <a:t>применения</a:t>
            </a:r>
            <a:r>
              <a:rPr lang="en-US" dirty="0" smtClean="0"/>
              <a:t> в </a:t>
            </a:r>
            <a:r>
              <a:rPr lang="en-US" dirty="0" err="1" smtClean="0"/>
              <a:t>массовом</a:t>
            </a:r>
            <a:r>
              <a:rPr lang="en-US" dirty="0" smtClean="0"/>
              <a:t> </a:t>
            </a:r>
            <a:r>
              <a:rPr lang="en-US" dirty="0" err="1" smtClean="0"/>
              <a:t>порядке</a:t>
            </a:r>
            <a:r>
              <a:rPr lang="en-US" dirty="0" smtClean="0"/>
              <a:t> в </a:t>
            </a:r>
            <a:r>
              <a:rPr lang="en-US" dirty="0" err="1" smtClean="0"/>
              <a:t>военно-полевых</a:t>
            </a:r>
            <a:r>
              <a:rPr lang="en-US" dirty="0" smtClean="0"/>
              <a:t> </a:t>
            </a:r>
            <a:r>
              <a:rPr lang="en-US" dirty="0" err="1" smtClean="0"/>
              <a:t>условиях</a:t>
            </a:r>
            <a:r>
              <a:rPr lang="en-US" dirty="0" smtClean="0"/>
              <a:t> и </a:t>
            </a:r>
            <a:r>
              <a:rPr lang="en-US" dirty="0" err="1" smtClean="0"/>
              <a:t>при</a:t>
            </a:r>
            <a:r>
              <a:rPr lang="en-US" dirty="0" smtClean="0"/>
              <a:t> </a:t>
            </a:r>
            <a:r>
              <a:rPr lang="en-US" dirty="0" err="1" smtClean="0"/>
              <a:t>чрезвычайных</a:t>
            </a:r>
            <a:r>
              <a:rPr lang="en-US" dirty="0" smtClean="0"/>
              <a:t> </a:t>
            </a:r>
            <a:r>
              <a:rPr lang="en-US" dirty="0" err="1" smtClean="0"/>
              <a:t>ситуациях</a:t>
            </a:r>
            <a:r>
              <a:rPr lang="en-US" dirty="0" smtClean="0"/>
              <a: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a:xfrm>
            <a:off x="714348" y="1142984"/>
            <a:ext cx="7772400" cy="5124450"/>
          </a:xfrm>
        </p:spPr>
        <p:txBody>
          <a:bodyPr>
            <a:normAutofit/>
          </a:bodyPr>
          <a:lstStyle/>
          <a:p>
            <a:pPr algn="just"/>
            <a:r>
              <a:rPr lang="ru-RU" sz="2400" dirty="0" smtClean="0"/>
              <a:t>	В </a:t>
            </a:r>
            <a:r>
              <a:rPr lang="ru-RU" sz="2400" dirty="0"/>
              <a:t>попытке найти достойную замену импортному препарату «</a:t>
            </a:r>
            <a:r>
              <a:rPr lang="ru-RU" sz="2400" dirty="0" err="1"/>
              <a:t>Тахокомб</a:t>
            </a:r>
            <a:r>
              <a:rPr lang="ru-RU" sz="2400" dirty="0"/>
              <a:t>» была выпущена пробная партия отечественного </a:t>
            </a:r>
            <a:r>
              <a:rPr lang="ru-RU" sz="2400" dirty="0" err="1"/>
              <a:t>резорбирующегося</a:t>
            </a:r>
            <a:r>
              <a:rPr lang="ru-RU" sz="2400" dirty="0"/>
              <a:t> </a:t>
            </a:r>
            <a:r>
              <a:rPr lang="ru-RU" sz="2400" dirty="0" err="1"/>
              <a:t>гемостатического</a:t>
            </a:r>
            <a:r>
              <a:rPr lang="ru-RU" sz="2400" dirty="0"/>
              <a:t> покрытия немедленного действия «</a:t>
            </a:r>
            <a:r>
              <a:rPr lang="ru-RU" sz="2400" dirty="0" err="1"/>
              <a:t>Тромбокол</a:t>
            </a:r>
            <a:r>
              <a:rPr lang="ru-RU" sz="2400" dirty="0"/>
              <a:t>». Он представляет собой </a:t>
            </a:r>
            <a:r>
              <a:rPr lang="ru-RU" sz="2400" dirty="0" err="1"/>
              <a:t>биокомпозицию</a:t>
            </a:r>
            <a:r>
              <a:rPr lang="ru-RU" sz="2400" dirty="0"/>
              <a:t> коллагена с высококонцентрированными факторами свертывания крови.</a:t>
            </a:r>
            <a:br>
              <a:rPr lang="ru-RU" sz="2400" dirty="0"/>
            </a:br>
            <a:r>
              <a:rPr lang="ru-RU" sz="2400" dirty="0"/>
              <a:t/>
            </a:r>
            <a:br>
              <a:rPr lang="ru-RU" sz="2400" dirty="0"/>
            </a:br>
            <a:r>
              <a:rPr lang="ru-RU" sz="2400" dirty="0" smtClean="0"/>
              <a:t>	</a:t>
            </a:r>
            <a:endParaRPr lang="ru-RU"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smtClean="0"/>
              <a:t>Неудовлетворенность врачей эффективностью всего спектра имеющихся в их распоряжении </a:t>
            </a:r>
            <a:r>
              <a:rPr lang="ru-RU" sz="1800" dirty="0" err="1" smtClean="0"/>
              <a:t>гемостатических</a:t>
            </a:r>
            <a:r>
              <a:rPr lang="ru-RU" sz="1800" dirty="0" smtClean="0"/>
              <a:t> лекарственных средств местного действия заставляет вести поиск новых препаратов, которые отвечали бы следующим основным требованиям:</a:t>
            </a:r>
            <a:endParaRPr lang="ru-RU" sz="1800" dirty="0"/>
          </a:p>
        </p:txBody>
      </p:sp>
      <p:sp>
        <p:nvSpPr>
          <p:cNvPr id="3" name="Содержимое 2"/>
          <p:cNvSpPr>
            <a:spLocks noGrp="1"/>
          </p:cNvSpPr>
          <p:nvPr>
            <p:ph idx="1"/>
          </p:nvPr>
        </p:nvSpPr>
        <p:spPr/>
        <p:txBody>
          <a:bodyPr>
            <a:normAutofit fontScale="62500" lnSpcReduction="20000"/>
          </a:bodyPr>
          <a:lstStyle/>
          <a:p>
            <a:pPr marL="365125" indent="-365125" algn="just">
              <a:lnSpc>
                <a:spcPct val="120000"/>
              </a:lnSpc>
            </a:pPr>
            <a:r>
              <a:rPr lang="ru-RU" dirty="0" smtClean="0"/>
              <a:t>универсальность действия, включающая в себя не только быструю остановку кровотечения, но и стимуляцию </a:t>
            </a:r>
            <a:r>
              <a:rPr lang="ru-RU" dirty="0" err="1" smtClean="0"/>
              <a:t>репаративных</a:t>
            </a:r>
            <a:r>
              <a:rPr lang="ru-RU" dirty="0" smtClean="0"/>
              <a:t> процессов и антисептический эффект;</a:t>
            </a:r>
          </a:p>
          <a:p>
            <a:pPr marL="365125" indent="-365125" algn="just">
              <a:lnSpc>
                <a:spcPct val="120000"/>
              </a:lnSpc>
            </a:pPr>
            <a:r>
              <a:rPr lang="ru-RU" dirty="0" smtClean="0"/>
              <a:t>удобная форма применения для сложных раневых поверхностей;</a:t>
            </a:r>
          </a:p>
          <a:p>
            <a:pPr marL="365125" indent="-365125" algn="just">
              <a:lnSpc>
                <a:spcPct val="120000"/>
              </a:lnSpc>
            </a:pPr>
            <a:r>
              <a:rPr lang="ru-RU" dirty="0" smtClean="0"/>
              <a:t>удобная форма и легкость применения не только в операционных залах, но и в полевых условиях, при ликвидации чрезвычайных ситуаций и отсутствии достаточной освещенности в момент оказания помощи пострадавшим;</a:t>
            </a:r>
          </a:p>
          <a:p>
            <a:pPr marL="365125" indent="-365125" algn="just">
              <a:lnSpc>
                <a:spcPct val="120000"/>
              </a:lnSpc>
            </a:pPr>
            <a:r>
              <a:rPr lang="ru-RU" dirty="0" smtClean="0"/>
              <a:t>универсальность хранения и перевозки (компактность, быстрый способ применения, разрешенный большой температурный диапазон хранения и применения, способность переносить экстремальные воздействия – влагу, удары, запыленность, задымление и др.), для возможности хранения в индивидуальных аптечках первой помощи, в т. ч. автомобильных;</a:t>
            </a:r>
          </a:p>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357158" y="1571612"/>
            <a:ext cx="8497887" cy="4167196"/>
          </a:xfrm>
        </p:spPr>
        <p:txBody>
          <a:bodyPr>
            <a:normAutofit/>
          </a:bodyPr>
          <a:lstStyle/>
          <a:p>
            <a:pPr marL="609600" indent="-609600">
              <a:lnSpc>
                <a:spcPct val="90000"/>
              </a:lnSpc>
            </a:pPr>
            <a:r>
              <a:rPr lang="ru-RU" sz="2400" dirty="0"/>
              <a:t>биологическая безопасность – отсутствие компонентов крови человека и животного, что полностью предотвращает возможность передачи трансмиссивных заболеваний;</a:t>
            </a:r>
          </a:p>
          <a:p>
            <a:pPr marL="609600" indent="-609600">
              <a:lnSpc>
                <a:spcPct val="90000"/>
              </a:lnSpc>
            </a:pPr>
            <a:r>
              <a:rPr lang="ru-RU" sz="2400" dirty="0"/>
              <a:t>дешевизна, позволяющая в современных кризисных условиях применять лекарственное средство повсеместно;</a:t>
            </a:r>
          </a:p>
          <a:p>
            <a:pPr marL="609600" indent="-609600">
              <a:lnSpc>
                <a:spcPct val="90000"/>
              </a:lnSpc>
            </a:pPr>
            <a:r>
              <a:rPr lang="ru-RU" sz="2400" dirty="0"/>
              <a:t>производство препарата в России из отечественного сырья (стратегическая безопасность);</a:t>
            </a:r>
          </a:p>
          <a:p>
            <a:pPr marL="609600" indent="-609600">
              <a:lnSpc>
                <a:spcPct val="90000"/>
              </a:lnSpc>
            </a:pPr>
            <a:r>
              <a:rPr lang="ru-RU" sz="2400" dirty="0"/>
              <a:t>способность принимать форму раны;</a:t>
            </a:r>
          </a:p>
          <a:p>
            <a:pPr marL="609600" indent="-609600">
              <a:lnSpc>
                <a:spcPct val="90000"/>
              </a:lnSpc>
            </a:pPr>
            <a:r>
              <a:rPr lang="ru-RU" sz="2400" dirty="0"/>
              <a:t>способность бесследно рассасываться в ране при восстановительных процессах.</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title"/>
          </p:nvPr>
        </p:nvSpPr>
        <p:spPr>
          <a:xfrm>
            <a:off x="642910" y="1500174"/>
            <a:ext cx="7772400" cy="4979988"/>
          </a:xfrm>
        </p:spPr>
        <p:txBody>
          <a:bodyPr>
            <a:normAutofit/>
          </a:bodyPr>
          <a:lstStyle/>
          <a:p>
            <a:pPr algn="just"/>
            <a:r>
              <a:rPr lang="ru-RU" sz="2400" dirty="0"/>
              <a:t>По этому пути пошли создатели отечественного инновационного препарата «</a:t>
            </a:r>
            <a:r>
              <a:rPr lang="ru-RU" sz="2400" dirty="0" err="1"/>
              <a:t>Полигемостат</a:t>
            </a:r>
            <a:r>
              <a:rPr lang="ru-RU" sz="2400" dirty="0"/>
              <a:t>», который представляет собой порошок с высокоэффективным </a:t>
            </a:r>
            <a:r>
              <a:rPr lang="ru-RU" sz="2400" dirty="0" err="1"/>
              <a:t>гемостатическим</a:t>
            </a:r>
            <a:r>
              <a:rPr lang="ru-RU" sz="2400" dirty="0"/>
              <a:t> средс­твом для местного и наружного применения.</a:t>
            </a:r>
            <a:br>
              <a:rPr lang="ru-RU" sz="2400" dirty="0"/>
            </a:br>
            <a:r>
              <a:rPr lang="ru-RU" sz="2400" dirty="0"/>
              <a:t>Препарат способен легко принимать форму раневой поверхности, не вызывая </a:t>
            </a:r>
            <a:r>
              <a:rPr lang="ru-RU" sz="2400" dirty="0" err="1"/>
              <a:t>травматизации</a:t>
            </a:r>
            <a:r>
              <a:rPr lang="ru-RU" sz="2400" dirty="0"/>
              <a:t> окружающих тканей. Он не смывается истекающей кровью с поверхности раны благодаря высоким </a:t>
            </a:r>
            <a:r>
              <a:rPr lang="ru-RU" sz="2400" dirty="0" err="1"/>
              <a:t>адгезивным</a:t>
            </a:r>
            <a:r>
              <a:rPr lang="ru-RU" sz="2400" dirty="0"/>
              <a:t> свойствам. При заживлении раны «</a:t>
            </a:r>
            <a:r>
              <a:rPr lang="ru-RU" sz="2400" dirty="0" err="1"/>
              <a:t>Полигемостат</a:t>
            </a:r>
            <a:r>
              <a:rPr lang="ru-RU" sz="2400" dirty="0"/>
              <a:t>» постепенно и полностью рассасывается в тканях организма, не оказывая побочного действия на организм.</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539750" y="1341438"/>
            <a:ext cx="8280400" cy="4114800"/>
          </a:xfrm>
        </p:spPr>
        <p:txBody>
          <a:bodyPr/>
          <a:lstStyle/>
          <a:p>
            <a:pPr marL="0" indent="0">
              <a:buFontTx/>
              <a:buNone/>
            </a:pPr>
            <a:r>
              <a:rPr lang="ru-RU" b="1"/>
              <a:t>Кровотечение </a:t>
            </a:r>
            <a:r>
              <a:rPr lang="ru-RU"/>
              <a:t>– наиболее опасное осложнение многих ранений, повреждений и заболеваний, требующее от врача квалифицированных, решительных и оперативных действий для его остановки и предотвращения необратимых последствий.</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a:xfrm>
            <a:off x="642910" y="928670"/>
            <a:ext cx="7772400" cy="5556250"/>
          </a:xfrm>
        </p:spPr>
        <p:txBody>
          <a:bodyPr>
            <a:normAutofit fontScale="90000"/>
          </a:bodyPr>
          <a:lstStyle/>
          <a:p>
            <a:pPr algn="just"/>
            <a:r>
              <a:rPr lang="ru-RU" sz="2400" dirty="0"/>
              <a:t>Особенно эффективно применение препарата в экстренных случаях, когда необходимо вскрыть пакет и просто нанести порошок на кровоточащую поверхность. «</a:t>
            </a:r>
            <a:r>
              <a:rPr lang="ru-RU" sz="2400" dirty="0" err="1"/>
              <a:t>Полигемостат</a:t>
            </a:r>
            <a:r>
              <a:rPr lang="ru-RU" sz="2400" dirty="0"/>
              <a:t>» не требует специальных условий хранения, что делает возможным применение препарата в различных неблагоприятных ситуациях, используя аптечки первой медицинской помощи для его хранения.</a:t>
            </a:r>
            <a:br>
              <a:rPr lang="ru-RU" sz="2400" dirty="0"/>
            </a:br>
            <a:r>
              <a:rPr lang="ru-RU" sz="2400" dirty="0"/>
              <a:t>Особенностью «</a:t>
            </a:r>
            <a:r>
              <a:rPr lang="ru-RU" sz="2400" dirty="0" err="1"/>
              <a:t>Полигемостата</a:t>
            </a:r>
            <a:r>
              <a:rPr lang="ru-RU" sz="2400" dirty="0"/>
              <a:t>» является его состав, не содержащий каких-либо белков человека и животных, что полностью исключает возможность заражения реципиента контагиозными инфекциями, развития аутоиммунных реакций и других осложнений. Он состоит только из растительных и химических компонентов.</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6"/>
          <p:cNvSpPr>
            <a:spLocks noGrp="1" noChangeArrowheads="1"/>
          </p:cNvSpPr>
          <p:nvPr>
            <p:ph type="body" idx="4294967295"/>
          </p:nvPr>
        </p:nvSpPr>
        <p:spPr>
          <a:xfrm>
            <a:off x="0" y="0"/>
            <a:ext cx="9144000" cy="6858000"/>
          </a:xfrm>
        </p:spPr>
        <p:txBody>
          <a:bodyPr/>
          <a:lstStyle/>
          <a:p>
            <a:pPr algn="just"/>
            <a:r>
              <a:rPr lang="ru-RU" sz="2200" b="1"/>
              <a:t>Альгинат кальция</a:t>
            </a:r>
            <a:r>
              <a:rPr lang="ru-RU" sz="2200"/>
              <a:t> является основой препарата. Его частицы обладают высокой сорбционной способностью, а также обеспечивают необходимую концентрацию ионов кальция в раневой зоне. Низкомолекулярный альгинат кальция – кальциевая соль альгиновой кислоты. Молекулы альгиновых кислот линейны и построены из остатков двух гексуроновых кислот.</a:t>
            </a:r>
          </a:p>
          <a:p>
            <a:pPr algn="just"/>
            <a:endParaRPr lang="ru-RU" sz="2200"/>
          </a:p>
          <a:p>
            <a:pPr algn="just"/>
            <a:r>
              <a:rPr lang="ru-RU" sz="2200" b="1"/>
              <a:t>Аминокапроновая кислота</a:t>
            </a:r>
            <a:r>
              <a:rPr lang="ru-RU" sz="2200" i="1"/>
              <a:t> </a:t>
            </a:r>
            <a:r>
              <a:rPr lang="ru-RU" sz="2200"/>
              <a:t>введена в состав «Полигемостата» как ингибитор фибринолиза. Предотвращая вторичное кровотечение, она блокирует активатор профибринолизина и нарушает образование фибринолизина, что ведет к сохранению молекул фибрина и состоящего из него тромба и обеспечивает его существование значительно большее время.</a:t>
            </a:r>
          </a:p>
          <a:p>
            <a:pPr algn="just"/>
            <a:endParaRPr lang="ru-RU" sz="2200"/>
          </a:p>
          <a:p>
            <a:pPr algn="just"/>
            <a:r>
              <a:rPr lang="ru-RU" sz="2200" b="1"/>
              <a:t>Хлоргексидин</a:t>
            </a:r>
            <a:r>
              <a:rPr lang="ru-RU" sz="2200"/>
              <a:t> является одним из наиболее активных местных антисептиков, оказывает быстрое и сильное бактерицидное действие на грамположительные и грамотрицательные бактерии. Препарат стабилен при обработке ран, операционного поля, гнойно-септических ран и практически не влияет на процессы гемостаза.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0" y="1428736"/>
            <a:ext cx="9144000" cy="4572008"/>
          </a:xfrm>
        </p:spPr>
        <p:txBody>
          <a:bodyPr>
            <a:normAutofit/>
          </a:bodyPr>
          <a:lstStyle/>
          <a:p>
            <a:pPr algn="just">
              <a:lnSpc>
                <a:spcPct val="80000"/>
              </a:lnSpc>
            </a:pPr>
            <a:r>
              <a:rPr lang="ru-RU" sz="2000" b="1" dirty="0"/>
              <a:t>Экстракт коры дуба</a:t>
            </a:r>
            <a:r>
              <a:rPr lang="ru-RU" sz="2000" dirty="0"/>
              <a:t> обеспечивает коагуляцию белков плазмы и оказывает противовоспалительное действие. Он содержит большое количество дубильных веществ, которые обладают способностью частично коагулировать белки крови, ускоряя тем самым процесс образования тромба. При этом не нарушается естественный процесс гемостаза, т.е. не дезактивируются вещества плазмы. Оказывая вяжущее действие на слизистые оболочки, кожу, раневые поверхности, экстракт дуба вызывает уплотнение поверхностного слоя ткани с уменьшением ее проницаемости за счет неспецифичных физико-химических изменений коллоидов клеток, внеклеточной жидкости, слизи экссудата. Дубильные вещества при взаимодействии с белками образуют нерастворимые </a:t>
            </a:r>
            <a:r>
              <a:rPr lang="ru-RU" sz="2000" dirty="0" err="1"/>
              <a:t>альбуминаты</a:t>
            </a:r>
            <a:r>
              <a:rPr lang="ru-RU" sz="2000" dirty="0"/>
              <a:t>. Формируется плотная эластичная пленка, способствующая сужению капилляров, уплотнению стенки сосудов, снижению активности ферментов, защищающая ткани от воздействия раздражающих веществ, уменьшающая боль. Снижение проницаемости тканей блокирует экссудацию. Наблюдается местное противовоспалительное действие. Коагуляция белков микробной клетки под воздействием дубильных веществ приводит к противомикробному эффекту.</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0" y="1500174"/>
            <a:ext cx="8893175" cy="4953013"/>
          </a:xfrm>
        </p:spPr>
        <p:txBody>
          <a:bodyPr>
            <a:normAutofit/>
          </a:bodyPr>
          <a:lstStyle/>
          <a:p>
            <a:pPr algn="just"/>
            <a:r>
              <a:rPr lang="ru-RU" sz="2400" b="1" dirty="0"/>
              <a:t>Сухие экстракты зверобоя, тысячелистника, крапивы и хвоща</a:t>
            </a:r>
            <a:r>
              <a:rPr lang="ru-RU" sz="2400" dirty="0"/>
              <a:t> усиливают противовоспалительное, ранозаживляющее, антисептическое действие препарата. Эти ингредиенты практически не влияют на </a:t>
            </a:r>
            <a:r>
              <a:rPr lang="ru-RU" sz="2400" dirty="0" err="1"/>
              <a:t>гемостатические</a:t>
            </a:r>
            <a:r>
              <a:rPr lang="ru-RU" sz="2400" dirty="0"/>
              <a:t> свойства «</a:t>
            </a:r>
            <a:r>
              <a:rPr lang="ru-RU" sz="2400" dirty="0" err="1"/>
              <a:t>Полигемостата</a:t>
            </a:r>
            <a:r>
              <a:rPr lang="ru-RU" sz="2400" dirty="0"/>
              <a:t>», но, медленно растворяясь в экссудате, длительное время оказывают положительное воздействие на раневые процессы. Экстракты этих трав способствуют повышению активности неспецифических факторов защиты организма за счет повышения активности макрофагов и гранулоцитов. Эти составляющие также способствуют улучшению внутриклеточного уничтожения </a:t>
            </a:r>
            <a:r>
              <a:rPr lang="ru-RU" sz="2400" dirty="0" err="1"/>
              <a:t>фагоцитированных</a:t>
            </a:r>
            <a:r>
              <a:rPr lang="ru-RU" sz="2400" dirty="0"/>
              <a:t> микробов за счет интенсивного образования бактерицидных метаболитов кислорода.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85720" y="71414"/>
            <a:ext cx="8642350" cy="1347787"/>
          </a:xfrm>
        </p:spPr>
        <p:txBody>
          <a:bodyPr>
            <a:normAutofit/>
          </a:bodyPr>
          <a:lstStyle/>
          <a:p>
            <a:pPr algn="ctr"/>
            <a:r>
              <a:rPr lang="ru-RU" sz="2000" dirty="0"/>
              <a:t>Положительный опыт применения «</a:t>
            </a:r>
            <a:r>
              <a:rPr lang="ru-RU" sz="2000" dirty="0" err="1"/>
              <a:t>Полигемостата</a:t>
            </a:r>
            <a:r>
              <a:rPr lang="ru-RU" sz="2000" dirty="0"/>
              <a:t>» в ведущих клиниках страны (НИИ скорой помощи им. Н.В. Склифосовского, ЦВКГ им. А.А. Вишневского, ГВКГ им. Н.Н. Бурденко и др.) подтверждает высокую эффективность препарата при:</a:t>
            </a:r>
          </a:p>
        </p:txBody>
      </p:sp>
      <p:sp>
        <p:nvSpPr>
          <p:cNvPr id="48131" name="Rectangle 3"/>
          <p:cNvSpPr>
            <a:spLocks noGrp="1" noChangeArrowheads="1"/>
          </p:cNvSpPr>
          <p:nvPr>
            <p:ph idx="1"/>
          </p:nvPr>
        </p:nvSpPr>
        <p:spPr>
          <a:xfrm>
            <a:off x="214282" y="1643050"/>
            <a:ext cx="8748713" cy="3816350"/>
          </a:xfrm>
        </p:spPr>
        <p:txBody>
          <a:bodyPr/>
          <a:lstStyle/>
          <a:p>
            <a:pPr marL="609600" indent="-609600">
              <a:lnSpc>
                <a:spcPct val="125000"/>
              </a:lnSpc>
              <a:spcBef>
                <a:spcPct val="0"/>
              </a:spcBef>
            </a:pPr>
            <a:r>
              <a:rPr lang="ru-RU" sz="2400" dirty="0"/>
              <a:t>остановке кровотечения, в т.ч. при нарушениях гемостаза;</a:t>
            </a:r>
          </a:p>
          <a:p>
            <a:pPr marL="609600" indent="-609600">
              <a:lnSpc>
                <a:spcPct val="125000"/>
              </a:lnSpc>
              <a:spcBef>
                <a:spcPct val="0"/>
              </a:spcBef>
            </a:pPr>
            <a:r>
              <a:rPr lang="ru-RU" sz="2400" dirty="0"/>
              <a:t>блокировке выхода биологических жидкостей (лимфы, ликвора и др.);</a:t>
            </a:r>
          </a:p>
          <a:p>
            <a:pPr marL="609600" indent="-609600">
              <a:lnSpc>
                <a:spcPct val="125000"/>
              </a:lnSpc>
              <a:spcBef>
                <a:spcPct val="0"/>
              </a:spcBef>
            </a:pPr>
            <a:r>
              <a:rPr lang="ru-RU" sz="2400" dirty="0"/>
              <a:t>укреплении анастомоза;</a:t>
            </a:r>
          </a:p>
          <a:p>
            <a:pPr marL="609600" indent="-609600">
              <a:lnSpc>
                <a:spcPct val="125000"/>
              </a:lnSpc>
              <a:spcBef>
                <a:spcPct val="0"/>
              </a:spcBef>
            </a:pPr>
            <a:r>
              <a:rPr lang="ru-RU" sz="2400" dirty="0"/>
              <a:t>закрытии дефекта ткани;</a:t>
            </a:r>
          </a:p>
          <a:p>
            <a:pPr marL="609600" indent="-609600">
              <a:lnSpc>
                <a:spcPct val="125000"/>
              </a:lnSpc>
              <a:spcBef>
                <a:spcPct val="0"/>
              </a:spcBef>
            </a:pPr>
            <a:r>
              <a:rPr lang="ru-RU" sz="2400" dirty="0"/>
              <a:t>защите особо тонких структур;</a:t>
            </a:r>
          </a:p>
          <a:p>
            <a:pPr marL="609600" indent="-609600">
              <a:lnSpc>
                <a:spcPct val="125000"/>
              </a:lnSpc>
              <a:spcBef>
                <a:spcPct val="0"/>
              </a:spcBef>
            </a:pPr>
            <a:r>
              <a:rPr lang="ru-RU" sz="2400" dirty="0"/>
              <a:t>сохранении органов и др.</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50825" y="260350"/>
            <a:ext cx="8640763" cy="1143000"/>
          </a:xfrm>
        </p:spPr>
        <p:txBody>
          <a:bodyPr>
            <a:normAutofit/>
          </a:bodyPr>
          <a:lstStyle/>
          <a:p>
            <a:r>
              <a:rPr lang="ru-RU" sz="3200" b="1"/>
              <a:t>Клинико-экономический эффект от применения «Полигемостата» выражается в:</a:t>
            </a:r>
          </a:p>
        </p:txBody>
      </p:sp>
      <p:sp>
        <p:nvSpPr>
          <p:cNvPr id="49155" name="Rectangle 3"/>
          <p:cNvSpPr>
            <a:spLocks noGrp="1" noChangeArrowheads="1"/>
          </p:cNvSpPr>
          <p:nvPr>
            <p:ph idx="1"/>
          </p:nvPr>
        </p:nvSpPr>
        <p:spPr>
          <a:xfrm>
            <a:off x="179388" y="1981200"/>
            <a:ext cx="8964612" cy="4114800"/>
          </a:xfrm>
        </p:spPr>
        <p:txBody>
          <a:bodyPr/>
          <a:lstStyle/>
          <a:p>
            <a:pPr marL="609600" indent="-609600">
              <a:spcBef>
                <a:spcPct val="0"/>
              </a:spcBef>
            </a:pPr>
            <a:r>
              <a:rPr lang="ru-RU" sz="2400"/>
              <a:t>сокращении числа койко-дней;</a:t>
            </a:r>
          </a:p>
          <a:p>
            <a:pPr marL="609600" indent="-609600">
              <a:spcBef>
                <a:spcPct val="0"/>
              </a:spcBef>
            </a:pPr>
            <a:r>
              <a:rPr lang="ru-RU" sz="2400"/>
              <a:t>сокращении длительности оперативного вмешательства;</a:t>
            </a:r>
          </a:p>
          <a:p>
            <a:pPr marL="609600" indent="-609600">
              <a:spcBef>
                <a:spcPct val="0"/>
              </a:spcBef>
            </a:pPr>
            <a:r>
              <a:rPr lang="ru-RU" sz="2400"/>
              <a:t>возможном снижении доз антибактериальных препаратов;</a:t>
            </a:r>
          </a:p>
          <a:p>
            <a:pPr marL="609600" indent="-609600">
              <a:spcBef>
                <a:spcPct val="0"/>
              </a:spcBef>
            </a:pPr>
            <a:r>
              <a:rPr lang="ru-RU" sz="2400"/>
              <a:t>сокращении расхода хирургических материалов и инструментов;</a:t>
            </a:r>
          </a:p>
          <a:p>
            <a:pPr marL="609600" indent="-609600">
              <a:spcBef>
                <a:spcPct val="0"/>
              </a:spcBef>
            </a:pPr>
            <a:r>
              <a:rPr lang="ru-RU" sz="2400"/>
              <a:t>сокращении расходов на инфузионную и трансфузионную терапию;</a:t>
            </a:r>
          </a:p>
          <a:p>
            <a:pPr marL="609600" indent="-609600">
              <a:spcBef>
                <a:spcPct val="0"/>
              </a:spcBef>
            </a:pPr>
            <a:r>
              <a:rPr lang="ru-RU" sz="2400"/>
              <a:t>сокращении длительности анестезиологического пособия;</a:t>
            </a:r>
          </a:p>
          <a:p>
            <a:pPr marL="609600" indent="-609600">
              <a:spcBef>
                <a:spcPct val="0"/>
              </a:spcBef>
            </a:pPr>
            <a:r>
              <a:rPr lang="ru-RU" sz="2400"/>
              <a:t>максимальном сбережении тканей и органов;</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142844" y="1857364"/>
            <a:ext cx="8640762" cy="3806833"/>
          </a:xfrm>
        </p:spPr>
        <p:txBody>
          <a:bodyPr/>
          <a:lstStyle/>
          <a:p>
            <a:pPr marL="609600" indent="-609600" algn="just">
              <a:lnSpc>
                <a:spcPct val="90000"/>
              </a:lnSpc>
            </a:pPr>
            <a:r>
              <a:rPr lang="ru-RU" sz="2400" dirty="0"/>
              <a:t>возможности оперативного нанесения на сложные раны и в трудно доступные области операционного поля, где другие формы </a:t>
            </a:r>
            <a:r>
              <a:rPr lang="ru-RU" sz="2400" dirty="0" err="1"/>
              <a:t>гемостатиков</a:t>
            </a:r>
            <a:r>
              <a:rPr lang="ru-RU" sz="2400" dirty="0"/>
              <a:t> (пластины, губки) нельзя применить;</a:t>
            </a:r>
          </a:p>
          <a:p>
            <a:pPr marL="609600" indent="-609600" algn="just">
              <a:lnSpc>
                <a:spcPct val="90000"/>
              </a:lnSpc>
            </a:pPr>
            <a:endParaRPr lang="ru-RU" sz="2400" dirty="0"/>
          </a:p>
          <a:p>
            <a:pPr marL="609600" indent="-609600" algn="just">
              <a:lnSpc>
                <a:spcPct val="90000"/>
              </a:lnSpc>
            </a:pPr>
            <a:r>
              <a:rPr lang="ru-RU" sz="2400" dirty="0"/>
              <a:t>профилактике послеоперационных осложнений: кровотечений, гнойно-септических инфекций, передачи трансмиссивных заболеваний (СПИД, вирусных гепатитов А, В, С, сифилиса, </a:t>
            </a:r>
            <a:r>
              <a:rPr lang="ru-RU" sz="2400" dirty="0" err="1"/>
              <a:t>цитомегаловирусной</a:t>
            </a:r>
            <a:r>
              <a:rPr lang="ru-RU" sz="2400" dirty="0"/>
              <a:t> инфекции и др.) и т. д. Это обусловлено прежде всего отсутствием в составе препарата компонентов крови человека.</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title"/>
          </p:nvPr>
        </p:nvSpPr>
        <p:spPr>
          <a:xfrm>
            <a:off x="0" y="0"/>
            <a:ext cx="9144000" cy="1223963"/>
          </a:xfrm>
        </p:spPr>
        <p:txBody>
          <a:bodyPr>
            <a:normAutofit/>
          </a:bodyPr>
          <a:lstStyle/>
          <a:p>
            <a:r>
              <a:rPr lang="ru-RU" sz="3000" b="1"/>
              <a:t>Сравнительная характеристика «Полигемостата» и импортных гемостатических препаратов</a:t>
            </a:r>
          </a:p>
        </p:txBody>
      </p:sp>
      <p:sp>
        <p:nvSpPr>
          <p:cNvPr id="52230" name="Rectangle 6"/>
          <p:cNvSpPr>
            <a:spLocks noChangeArrowheads="1"/>
          </p:cNvSpPr>
          <p:nvPr/>
        </p:nvSpPr>
        <p:spPr bwMode="auto">
          <a:xfrm>
            <a:off x="0" y="1176338"/>
            <a:ext cx="9144000" cy="0"/>
          </a:xfrm>
          <a:prstGeom prst="rect">
            <a:avLst/>
          </a:prstGeom>
          <a:noFill/>
          <a:ln w="9525">
            <a:noFill/>
            <a:miter lim="800000"/>
            <a:headEnd/>
            <a:tailEnd/>
          </a:ln>
          <a:effectLst/>
        </p:spPr>
        <p:txBody>
          <a:bodyPr wrap="none" anchor="ctr">
            <a:spAutoFit/>
          </a:bodyPr>
          <a:lstStyle/>
          <a:p>
            <a:endParaRPr lang="ru-RU"/>
          </a:p>
        </p:txBody>
      </p:sp>
      <p:pic>
        <p:nvPicPr>
          <p:cNvPr id="52231" name="Picture 7" descr="Новый рисунок (24)"/>
          <p:cNvPicPr>
            <a:picLocks noChangeAspect="1" noChangeArrowheads="1"/>
          </p:cNvPicPr>
          <p:nvPr/>
        </p:nvPicPr>
        <p:blipFill>
          <a:blip r:embed="rId2" cstate="print"/>
          <a:srcRect/>
          <a:stretch>
            <a:fillRect/>
          </a:stretch>
        </p:blipFill>
        <p:spPr bwMode="auto">
          <a:xfrm>
            <a:off x="857224" y="1590510"/>
            <a:ext cx="7215238" cy="52674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3426" name="Object 2"/>
          <p:cNvGraphicFramePr>
            <a:graphicFrameLocks noChangeAspect="1"/>
          </p:cNvGraphicFramePr>
          <p:nvPr/>
        </p:nvGraphicFramePr>
        <p:xfrm>
          <a:off x="0" y="0"/>
          <a:ext cx="9144000" cy="6858000"/>
        </p:xfrm>
        <a:graphic>
          <a:graphicData uri="http://schemas.openxmlformats.org/presentationml/2006/ole">
            <p:oleObj spid="_x0000_s95234" name="Точечный рисунок" r:id="rId3" imgW="15209524" imgH="10390476" progId="PBrush">
              <p:embed/>
            </p:oleObj>
          </a:graphicData>
        </a:graphic>
      </p:graphicFrame>
      <p:sp>
        <p:nvSpPr>
          <p:cNvPr id="5" name="Прямоугольник 4"/>
          <p:cNvSpPr/>
          <p:nvPr/>
        </p:nvSpPr>
        <p:spPr>
          <a:xfrm>
            <a:off x="285720" y="4429132"/>
            <a:ext cx="8514383"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b="1" i="1" spc="300" dirty="0" smtClean="0">
                <a:ln w="11430"/>
                <a:solidFill>
                  <a:srgbClr val="FFC000"/>
                </a:solidFill>
                <a:effectLst>
                  <a:outerShdw blurRad="80000" dist="40000" dir="5040000" algn="tl">
                    <a:srgbClr val="000000">
                      <a:alpha val="30000"/>
                    </a:srgbClr>
                  </a:outerShdw>
                </a:effectLst>
              </a:rPr>
              <a:t>Благодарю за внимание!</a:t>
            </a:r>
            <a:endParaRPr lang="ru-RU" sz="5400" b="1" i="1" cap="none" spc="300" dirty="0">
              <a:ln w="11430"/>
              <a:solidFill>
                <a:srgbClr val="FFC000"/>
              </a:solidFill>
              <a:effectLst>
                <a:outerShdw blurRad="80000" dist="40000" dir="5040000" algn="tl">
                  <a:srgbClr val="000000">
                    <a:alpha val="30000"/>
                  </a:srgbClr>
                </a:outerShdw>
              </a:effectLs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499"/>
                                          </p:stCondLst>
                                        </p:cTn>
                                        <p:tgtEl>
                                          <p:spTgt spid="1034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714348" y="1571612"/>
            <a:ext cx="7772400" cy="4824413"/>
          </a:xfrm>
        </p:spPr>
        <p:txBody>
          <a:bodyPr>
            <a:normAutofit/>
          </a:bodyPr>
          <a:lstStyle/>
          <a:p>
            <a:pPr marL="0" indent="0">
              <a:buFontTx/>
              <a:buNone/>
            </a:pPr>
            <a:r>
              <a:rPr lang="ru-RU" sz="2800" b="1" dirty="0">
                <a:solidFill>
                  <a:schemeClr val="accent1"/>
                </a:solidFill>
              </a:rPr>
              <a:t>Кровотечения классифицируют по источнику (артериальные, венозные, капиллярные, смешанные), по направленности (внутренние, наружные), по времени возникновения (первичные – в момент ранения – и вторичные – через некоторое время после ранения), по механизму возникновения (механические и нейротрофические).</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7"/>
          <p:cNvSpPr>
            <a:spLocks noGrp="1" noChangeArrowheads="1"/>
          </p:cNvSpPr>
          <p:nvPr>
            <p:ph type="title"/>
          </p:nvPr>
        </p:nvSpPr>
        <p:spPr>
          <a:xfrm>
            <a:off x="684213" y="0"/>
            <a:ext cx="7772400" cy="1143000"/>
          </a:xfrm>
        </p:spPr>
        <p:txBody>
          <a:bodyPr/>
          <a:lstStyle/>
          <a:p>
            <a:r>
              <a:rPr lang="ru-RU" sz="3200" b="1"/>
              <a:t>Гемостаз может наступить в результате:</a:t>
            </a:r>
          </a:p>
        </p:txBody>
      </p:sp>
      <p:sp>
        <p:nvSpPr>
          <p:cNvPr id="8200" name="Rectangle 8"/>
          <p:cNvSpPr>
            <a:spLocks noGrp="1" noChangeArrowheads="1"/>
          </p:cNvSpPr>
          <p:nvPr>
            <p:ph idx="1"/>
          </p:nvPr>
        </p:nvSpPr>
        <p:spPr>
          <a:xfrm>
            <a:off x="285720" y="1643050"/>
            <a:ext cx="8569325" cy="4114800"/>
          </a:xfrm>
        </p:spPr>
        <p:txBody>
          <a:bodyPr/>
          <a:lstStyle/>
          <a:p>
            <a:pPr marL="609600" indent="-609600">
              <a:lnSpc>
                <a:spcPct val="90000"/>
              </a:lnSpc>
            </a:pPr>
            <a:r>
              <a:rPr lang="ru-RU" sz="2400"/>
              <a:t>включения собственных защитно-приспособительных механизмов;</a:t>
            </a:r>
          </a:p>
          <a:p>
            <a:pPr marL="609600" indent="-609600">
              <a:lnSpc>
                <a:spcPct val="90000"/>
              </a:lnSpc>
            </a:pPr>
            <a:r>
              <a:rPr lang="ru-RU" sz="2400"/>
              <a:t>использования хирургических методов лечения;</a:t>
            </a:r>
          </a:p>
          <a:p>
            <a:pPr marL="609600" indent="-609600">
              <a:lnSpc>
                <a:spcPct val="90000"/>
              </a:lnSpc>
            </a:pPr>
            <a:r>
              <a:rPr lang="ru-RU" sz="2400"/>
              <a:t>применения лекарственных средств гемостатической терапии системного (ускоряющих коагуляцию, ингибирующих фибринолиз) и местного действия (механических, термических, химических);</a:t>
            </a:r>
          </a:p>
          <a:p>
            <a:pPr marL="609600" indent="-609600">
              <a:lnSpc>
                <a:spcPct val="90000"/>
              </a:lnSpc>
            </a:pPr>
            <a:r>
              <a:rPr lang="ru-RU" sz="2400"/>
              <a:t>гемостаз иногда (например, в стоматологии) может обеспечиваться за счет местного действия некоторых системных вазоконстрикторов, таких как адреналин (эпинефрин).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a:xfrm>
            <a:off x="285720" y="1571612"/>
            <a:ext cx="8496300" cy="5124450"/>
          </a:xfrm>
        </p:spPr>
        <p:txBody>
          <a:bodyPr/>
          <a:lstStyle/>
          <a:p>
            <a:pPr algn="l"/>
            <a:r>
              <a:rPr lang="ru-RU" sz="2400" dirty="0"/>
              <a:t>Однако, в зависимости от характера ранения или патологии часто применяются комбинированные методы лечения.</a:t>
            </a:r>
            <a:br>
              <a:rPr lang="ru-RU" sz="2400" dirty="0"/>
            </a:br>
            <a:r>
              <a:rPr lang="ru-RU" sz="2400" dirty="0"/>
              <a:t/>
            </a:r>
            <a:br>
              <a:rPr lang="ru-RU" sz="2400" dirty="0"/>
            </a:br>
            <a:r>
              <a:rPr lang="ru-RU" sz="2400" dirty="0"/>
              <a:t>Мы остановимся на средствах лекарственной </a:t>
            </a:r>
            <a:r>
              <a:rPr lang="ru-RU" sz="2400" dirty="0" err="1"/>
              <a:t>гемостатической</a:t>
            </a:r>
            <a:r>
              <a:rPr lang="ru-RU" sz="2400" dirty="0"/>
              <a:t> терапии, обратив особое внимание на инновационные отечественные препараты местного применения.</a:t>
            </a:r>
            <a:br>
              <a:rPr lang="ru-RU" sz="2400" dirty="0"/>
            </a:br>
            <a:r>
              <a:rPr lang="ru-RU" sz="2400" dirty="0"/>
              <a:t/>
            </a:r>
            <a:br>
              <a:rPr lang="ru-RU" sz="2400" dirty="0"/>
            </a:br>
            <a:r>
              <a:rPr lang="ru-RU" sz="2400" dirty="0" smtClean="0"/>
              <a:t>В </a:t>
            </a:r>
            <a:r>
              <a:rPr lang="ru-RU" sz="2400" dirty="0"/>
              <a:t>таблице приводятся основные </a:t>
            </a:r>
            <a:r>
              <a:rPr lang="ru-RU" sz="2400" dirty="0" err="1"/>
              <a:t>гемостатические</a:t>
            </a:r>
            <a:r>
              <a:rPr lang="ru-RU" sz="2400" dirty="0"/>
              <a:t> лекарственные средства системного действия, зарегистрированные в России.</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a:xfrm>
            <a:off x="755650" y="0"/>
            <a:ext cx="7772400" cy="549275"/>
          </a:xfrm>
        </p:spPr>
        <p:txBody>
          <a:bodyPr/>
          <a:lstStyle/>
          <a:p>
            <a:r>
              <a:rPr lang="ru-RU" sz="2800" b="1"/>
              <a:t>Системные гемостатические средства</a:t>
            </a:r>
          </a:p>
        </p:txBody>
      </p:sp>
      <p:graphicFrame>
        <p:nvGraphicFramePr>
          <p:cNvPr id="14901" name="Group 565"/>
          <p:cNvGraphicFramePr>
            <a:graphicFrameLocks noGrp="1"/>
          </p:cNvGraphicFramePr>
          <p:nvPr/>
        </p:nvGraphicFramePr>
        <p:xfrm>
          <a:off x="0" y="1500174"/>
          <a:ext cx="9144000" cy="5200177"/>
        </p:xfrm>
        <a:graphic>
          <a:graphicData uri="http://schemas.openxmlformats.org/drawingml/2006/table">
            <a:tbl>
              <a:tblPr/>
              <a:tblGrid>
                <a:gridCol w="619125"/>
                <a:gridCol w="2236788"/>
                <a:gridCol w="6288087"/>
              </a:tblGrid>
              <a:tr h="6590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п/п</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Наименование</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Принцип</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действия</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9502">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а)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ускоряющие</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коагуляцию</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105890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Свежезамороженная</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плазма</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(СЗП)</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Получают</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из</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цельной</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донорской</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крови</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путем</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центрифугирования</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или</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автоматического</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плазмофереза</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Гемостатический</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эффект</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СЗП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основан</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на</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высоком</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содержании</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факторов</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свертывания</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крови</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и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их</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ингибиторов</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544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Препараты витамина К (менадиона натрия бисульфат)</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Повышает</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свертываемость</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крови</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за</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счет</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усиления</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выработки</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в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печени</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факторов</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II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протромбин</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VII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проконвертин</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IX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плазменный</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тромбопластин</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X. В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нашей</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стране</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известен</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под</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торговыми</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названиями</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викасол</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менадион</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559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Десмопрессин (адиуретин, минирин, эмосинт)</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Является</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синтетическим</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аналогом</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антидиуретического</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гормона</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задней</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доли</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гипофиза</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(АДГ,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вазопрессина</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Гемостатическое</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действие</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основано</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на</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стимуляции</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образования</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фактора</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Willebranda</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и </a:t>
                      </a:r>
                      <a:r>
                        <a:rPr kumimoji="0" lang="en-US" sz="1800" b="0" i="0" u="none" strike="noStrike" cap="none" normalizeH="0" baseline="0" dirty="0" err="1" smtClean="0">
                          <a:ln>
                            <a:noFill/>
                          </a:ln>
                          <a:solidFill>
                            <a:srgbClr val="000000"/>
                          </a:solidFill>
                          <a:effectLst/>
                          <a:latin typeface="Times New Roman" pitchFamily="18" charset="0"/>
                          <a:cs typeface="Times New Roman" pitchFamily="18" charset="0"/>
                        </a:rPr>
                        <a:t>фактора</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VIII</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48" name="Group 64"/>
          <p:cNvGraphicFramePr>
            <a:graphicFrameLocks noGrp="1"/>
          </p:cNvGraphicFramePr>
          <p:nvPr/>
        </p:nvGraphicFramePr>
        <p:xfrm>
          <a:off x="250825" y="692150"/>
          <a:ext cx="8424863" cy="4897439"/>
        </p:xfrm>
        <a:graphic>
          <a:graphicData uri="http://schemas.openxmlformats.org/drawingml/2006/table">
            <a:tbl>
              <a:tblPr/>
              <a:tblGrid>
                <a:gridCol w="568325"/>
                <a:gridCol w="2060575"/>
                <a:gridCol w="5795963"/>
              </a:tblGrid>
              <a:tr h="1192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Этамзилат натрий (дицинон)</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cs typeface="Times New Roman" pitchFamily="18" charset="0"/>
                        </a:rPr>
                        <a:t>Действие препарата связывают с активирующим влиянием на форми­рование тромбопластина</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51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Концентрат фактора VIII (антигемофильный фактор А, Коэйт-ДВИ)</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cs typeface="Times New Roman" pitchFamily="18" charset="0"/>
                        </a:rPr>
                        <a:t>Получают из донорской плазмы. Катализирует реакцию превращения протромбина в тромбин и образование фибринового сгустка</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4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Криопреципитат</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cs typeface="Times New Roman" pitchFamily="18" charset="0"/>
                        </a:rPr>
                        <a:t>Является продуктом обработки и концентрации донорской плазмы. Препарат содержит факторы свертывания крови (VIII, XIII, Willebranda, фибриноген и фибронектин)</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508" name="Group 76"/>
          <p:cNvGraphicFramePr>
            <a:graphicFrameLocks noGrp="1"/>
          </p:cNvGraphicFramePr>
          <p:nvPr/>
        </p:nvGraphicFramePr>
        <p:xfrm>
          <a:off x="179388" y="0"/>
          <a:ext cx="8964612" cy="6165851"/>
        </p:xfrm>
        <a:graphic>
          <a:graphicData uri="http://schemas.openxmlformats.org/drawingml/2006/table">
            <a:tbl>
              <a:tblPr/>
              <a:tblGrid>
                <a:gridCol w="431800"/>
                <a:gridCol w="2366962"/>
                <a:gridCol w="6165850"/>
              </a:tblGrid>
              <a:tr h="452438">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б) ингибирующие фибринолиз</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2073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Times New Roman CYR" charset="-52"/>
                        </a:rPr>
                        <a:t>υ</a:t>
                      </a:r>
                      <a:r>
                        <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MS Shell Dlg" charset="-52"/>
                        </a:rPr>
                        <a:t>-аминокапроновая кислота (аминокапрон, эпсикапрон)</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cs typeface="Times New Roman" pitchFamily="18" charset="0"/>
                        </a:rPr>
                        <a:t>Угнетает действие плазмина</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39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Транексамовая кислота (трансамча)</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cs typeface="Times New Roman" pitchFamily="18" charset="0"/>
                        </a:rPr>
                        <a:t>Ингибирует действие активатора плазмина и плазминогена. Гемостатический эффект превосходит таковой у аминокапроновой кислотой</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00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9</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Апротинин (гордокс, трасилол, контрикал, ингитрил)</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8" charset="0"/>
                          <a:cs typeface="Times New Roman" pitchFamily="18" charset="0"/>
                        </a:rPr>
                        <a:t>Инактивируетпротеиназы плазмы и тканей, в т.ч. каллекреин. В России широко известен, как антиферментный препарат, использующийся при комплексном лечении панкреатитов</a:t>
                      </a:r>
                      <a:endParaRPr kumimoji="0" lang="en-US"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0" y="284163"/>
            <a:ext cx="9144000" cy="6119812"/>
          </a:xfrm>
          <a:prstGeom prst="rect">
            <a:avLst/>
          </a:prstGeom>
          <a:noFill/>
          <a:ln w="9525">
            <a:noFill/>
            <a:miter lim="800000"/>
            <a:headEnd/>
            <a:tailEnd/>
          </a:ln>
          <a:effectLst/>
        </p:spPr>
        <p:txBody>
          <a:bodyPr anchor="ctr">
            <a:spAutoFit/>
          </a:bodyPr>
          <a:lstStyle/>
          <a:p>
            <a:pPr algn="ctr"/>
            <a:r>
              <a:rPr lang="en-US" sz="2800" b="1"/>
              <a:t>К традиционным способам местного гемостаза можно отнести:</a:t>
            </a:r>
            <a:endParaRPr lang="ru-RU" sz="2800" b="1"/>
          </a:p>
          <a:p>
            <a:pPr algn="just"/>
            <a:endParaRPr lang="en-US" sz="2800" b="1"/>
          </a:p>
          <a:p>
            <a:pPr algn="just"/>
            <a:r>
              <a:rPr lang="en-US" b="1"/>
              <a:t>механические </a:t>
            </a:r>
            <a:r>
              <a:rPr lang="en-US"/>
              <a:t>– тампонада, перевязка или прошивание кровоточащего сосуда, наложение швов на поврежденный орган;</a:t>
            </a:r>
            <a:endParaRPr lang="ru-RU"/>
          </a:p>
          <a:p>
            <a:pPr algn="just"/>
            <a:endParaRPr lang="en-US"/>
          </a:p>
          <a:p>
            <a:pPr algn="just"/>
            <a:r>
              <a:rPr lang="en-US" b="1"/>
              <a:t>физические </a:t>
            </a:r>
            <a:r>
              <a:rPr lang="en-US"/>
              <a:t>– горячий раствор 0,9% натрия хлорида, электрокоагуляция, локальная гипотермия, лазер, плазменный скальпель;</a:t>
            </a:r>
            <a:endParaRPr lang="ru-RU"/>
          </a:p>
          <a:p>
            <a:pPr algn="just"/>
            <a:endParaRPr lang="en-US"/>
          </a:p>
          <a:p>
            <a:pPr algn="just"/>
            <a:r>
              <a:rPr lang="en-US" b="1"/>
              <a:t>химические </a:t>
            </a:r>
            <a:r>
              <a:rPr lang="en-US"/>
              <a:t>– цианакрилатные клеи, модифи­цированная целлюлоза, коллаген, желатин и др.;</a:t>
            </a:r>
            <a:endParaRPr lang="ru-RU"/>
          </a:p>
          <a:p>
            <a:pPr algn="just"/>
            <a:endParaRPr lang="en-US"/>
          </a:p>
          <a:p>
            <a:pPr algn="just"/>
            <a:r>
              <a:rPr lang="en-US" b="1"/>
              <a:t>биологические </a:t>
            </a:r>
            <a:r>
              <a:rPr lang="en-US"/>
              <a:t>– подшивание к кровоточащей поверхности органов и тканей, прикладывание экстрактов и эмульсий из органов и тканей.</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одульная">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Модульная">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221</TotalTime>
  <Words>1946</Words>
  <Application>Microsoft Office PowerPoint</Application>
  <PresentationFormat>Экран (4:3)</PresentationFormat>
  <Paragraphs>113</Paragraphs>
  <Slides>28</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28</vt:i4>
      </vt:variant>
    </vt:vector>
  </HeadingPairs>
  <TitlesOfParts>
    <vt:vector size="30" baseType="lpstr">
      <vt:lpstr>Модульная</vt:lpstr>
      <vt:lpstr>Точечный рисунок</vt:lpstr>
      <vt:lpstr>Гемостатическая терапия современными инновационными лекарственными средствами в Российской Федерации</vt:lpstr>
      <vt:lpstr>Слайд 2</vt:lpstr>
      <vt:lpstr>Слайд 3</vt:lpstr>
      <vt:lpstr>Гемостаз может наступить в результате:</vt:lpstr>
      <vt:lpstr>Однако, в зависимости от характера ранения или патологии часто применяются комбинированные методы лечения.  Мы остановимся на средствах лекарственной гемостатической терапии, обратив особое внимание на инновационные отечественные препараты местного применения.  В таблице приводятся основные гемостатические лекарственные средства системного действия, зарегистрированные в России.</vt:lpstr>
      <vt:lpstr>Системные гемостатические средства</vt:lpstr>
      <vt:lpstr>Слайд 7</vt:lpstr>
      <vt:lpstr>Слайд 8</vt:lpstr>
      <vt:lpstr>Слайд 9</vt:lpstr>
      <vt:lpstr>Слайд 10</vt:lpstr>
      <vt:lpstr>Местные гемостатические средства (химические), зарегистрированные в России</vt:lpstr>
      <vt:lpstr>Слайд 12</vt:lpstr>
      <vt:lpstr>Слайд 13</vt:lpstr>
      <vt:lpstr>Слайд 14</vt:lpstr>
      <vt:lpstr>Слайд 15</vt:lpstr>
      <vt:lpstr> В попытке найти достойную замену импортному препарату «Тахокомб» была выпущена пробная партия отечественного резорбирующегося гемостатического покрытия немедленного действия «Тромбокол». Он представляет собой биокомпозицию коллагена с высококонцентрированными факторами свертывания крови.   </vt:lpstr>
      <vt:lpstr>Неудовлетворенность врачей эффективностью всего спектра имеющихся в их распоряжении гемостатических лекарственных средств местного действия заставляет вести поиск новых препаратов, которые отвечали бы следующим основным требованиям:</vt:lpstr>
      <vt:lpstr>Слайд 18</vt:lpstr>
      <vt:lpstr>По этому пути пошли создатели отечественного инновационного препарата «Полигемостат», который представляет собой порошок с высокоэффективным гемостатическим средс­твом для местного и наружного применения. Препарат способен легко принимать форму раневой поверхности, не вызывая травматизации окружающих тканей. Он не смывается истекающей кровью с поверхности раны благодаря высоким адгезивным свойствам. При заживлении раны «Полигемостат» постепенно и полностью рассасывается в тканях организма, не оказывая побочного действия на организм.</vt:lpstr>
      <vt:lpstr>Особенно эффективно применение препарата в экстренных случаях, когда необходимо вскрыть пакет и просто нанести порошок на кровоточащую поверхность. «Полигемостат» не требует специальных условий хранения, что делает возможным применение препарата в различных неблагоприятных ситуациях, используя аптечки первой медицинской помощи для его хранения. Особенностью «Полигемостата» является его состав, не содержащий каких-либо белков человека и животных, что полностью исключает возможность заражения реципиента контагиозными инфекциями, развития аутоиммунных реакций и других осложнений. Он состоит только из растительных и химических компонентов.</vt:lpstr>
      <vt:lpstr>Слайд 21</vt:lpstr>
      <vt:lpstr>Слайд 22</vt:lpstr>
      <vt:lpstr>Слайд 23</vt:lpstr>
      <vt:lpstr>Положительный опыт применения «Полигемостата» в ведущих клиниках страны (НИИ скорой помощи им. Н.В. Склифосовского, ЦВКГ им. А.А. Вишневского, ГВКГ им. Н.Н. Бурденко и др.) подтверждает высокую эффективность препарата при:</vt:lpstr>
      <vt:lpstr>Клинико-экономический эффект от применения «Полигемостата» выражается в:</vt:lpstr>
      <vt:lpstr>Слайд 26</vt:lpstr>
      <vt:lpstr>Сравнительная характеристика «Полигемостата» и импортных гемостатических препаратов</vt:lpstr>
      <vt:lpstr>Слайд 28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Гемостатическая терапия современными инновационными лекарственными средствами в Российской Федерации</dc:title>
  <dc:creator/>
  <cp:lastModifiedBy>ONCOLOGY</cp:lastModifiedBy>
  <cp:revision>12</cp:revision>
  <dcterms:created xsi:type="dcterms:W3CDTF">1601-01-01T00:00:00Z</dcterms:created>
  <dcterms:modified xsi:type="dcterms:W3CDTF">2011-05-31T07:19:20Z</dcterms:modified>
</cp:coreProperties>
</file>